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26383" y="9274556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5356"/>
            <a:ext cx="280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Ex.Lec </a:t>
            </a:r>
            <a:r>
              <a:rPr dirty="0" sz="1100">
                <a:latin typeface="Calibri"/>
                <a:cs typeface="Calibri"/>
              </a:rPr>
              <a:t>4 </a:t>
            </a:r>
            <a:r>
              <a:rPr dirty="0" sz="1100" spc="-5">
                <a:latin typeface="Calibri"/>
                <a:cs typeface="Calibri"/>
              </a:rPr>
              <a:t>Extraction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Magnesium </a:t>
            </a:r>
            <a:r>
              <a:rPr dirty="0" sz="1100" spc="-10">
                <a:latin typeface="Calibri"/>
                <a:cs typeface="Calibri"/>
              </a:rPr>
              <a:t>from </a:t>
            </a:r>
            <a:r>
              <a:rPr dirty="0" sz="1100">
                <a:latin typeface="Calibri"/>
                <a:cs typeface="Calibri"/>
              </a:rPr>
              <a:t>ore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oxide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20826" y="435356"/>
            <a:ext cx="10712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Dr. Ahmed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Ameed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94333"/>
            <a:ext cx="5514975" cy="78936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829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Magnesium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the sixth most abundant element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the earth’s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crust.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main sources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magnesium compounds are:</a:t>
            </a:r>
            <a:endParaRPr sz="1200">
              <a:latin typeface="Calibri"/>
              <a:cs typeface="Calibri"/>
            </a:endParaRPr>
          </a:p>
          <a:p>
            <a:pPr marL="12700" marR="2153920">
              <a:lnSpc>
                <a:spcPct val="152500"/>
              </a:lnSpc>
              <a:spcBef>
                <a:spcPts val="1010"/>
              </a:spcBef>
              <a:buChar char="•"/>
              <a:tabLst>
                <a:tab pos="233045" algn="l"/>
                <a:tab pos="233679" algn="l"/>
                <a:tab pos="960119" algn="l"/>
                <a:tab pos="1870075" algn="l"/>
                <a:tab pos="2557145" algn="l"/>
                <a:tab pos="3119120" algn="l"/>
              </a:tabLst>
            </a:pP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ea</a:t>
            </a:r>
            <a:r>
              <a:rPr dirty="0" sz="1200" spc="-5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er	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sz="1200">
                <a:latin typeface="Calibri"/>
                <a:cs typeface="Calibri"/>
              </a:rPr>
              <a:t>mag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es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um	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hlori</a:t>
            </a:r>
            <a:r>
              <a:rPr dirty="0" sz="1200" spc="5">
                <a:latin typeface="Calibri"/>
                <a:cs typeface="Calibri"/>
              </a:rPr>
              <a:t>d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,	Mg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 spc="5">
                <a:latin typeface="Calibri"/>
                <a:cs typeface="Calibri"/>
              </a:rPr>
              <a:t>l</a:t>
            </a:r>
            <a:r>
              <a:rPr dirty="0" baseline="-10416" sz="1200">
                <a:latin typeface="Calibri"/>
                <a:cs typeface="Calibri"/>
              </a:rPr>
              <a:t>2</a:t>
            </a:r>
            <a:r>
              <a:rPr dirty="0" sz="1200">
                <a:latin typeface="Calibri"/>
                <a:cs typeface="Calibri"/>
              </a:rPr>
              <a:t>)	a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d  minerals: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227329" indent="-214629">
              <a:lnSpc>
                <a:spcPct val="100000"/>
              </a:lnSpc>
              <a:buChar char="•"/>
              <a:tabLst>
                <a:tab pos="227329" algn="l"/>
                <a:tab pos="227965" algn="l"/>
              </a:tabLst>
            </a:pPr>
            <a:r>
              <a:rPr dirty="0" sz="1200" spc="-5">
                <a:latin typeface="Calibri"/>
                <a:cs typeface="Calibri"/>
              </a:rPr>
              <a:t>Dolomite (CaCO</a:t>
            </a:r>
            <a:r>
              <a:rPr dirty="0" baseline="-10416" sz="1200" spc="-7">
                <a:latin typeface="Calibri"/>
                <a:cs typeface="Calibri"/>
              </a:rPr>
              <a:t>3</a:t>
            </a:r>
            <a:r>
              <a:rPr dirty="0" sz="1200" spc="-5">
                <a:latin typeface="Calibri"/>
                <a:cs typeface="Calibri"/>
              </a:rPr>
              <a:t>•MgCO</a:t>
            </a:r>
            <a:r>
              <a:rPr dirty="0" baseline="-10416" sz="1200" spc="-7">
                <a:latin typeface="Calibri"/>
                <a:cs typeface="Calibri"/>
              </a:rPr>
              <a:t>3</a:t>
            </a:r>
            <a:r>
              <a:rPr dirty="0" sz="1200" spc="-5">
                <a:latin typeface="Calibri"/>
                <a:cs typeface="Calibri"/>
              </a:rPr>
              <a:t>), contain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13%.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227329" indent="-214629">
              <a:lnSpc>
                <a:spcPct val="100000"/>
              </a:lnSpc>
              <a:buChar char="•"/>
              <a:tabLst>
                <a:tab pos="227329" algn="l"/>
                <a:tab pos="227965" algn="l"/>
              </a:tabLst>
            </a:pPr>
            <a:r>
              <a:rPr dirty="0" sz="1200" spc="-5">
                <a:latin typeface="Calibri"/>
                <a:cs typeface="Calibri"/>
              </a:rPr>
              <a:t>Magnesite (MgCO</a:t>
            </a:r>
            <a:r>
              <a:rPr dirty="0" baseline="-10416" sz="1200" spc="-7">
                <a:latin typeface="Calibri"/>
                <a:cs typeface="Calibri"/>
              </a:rPr>
              <a:t>3</a:t>
            </a:r>
            <a:r>
              <a:rPr dirty="0" sz="1200" spc="-5">
                <a:latin typeface="Calibri"/>
                <a:cs typeface="Calibri"/>
              </a:rPr>
              <a:t>), contain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29%.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226695" indent="-213995">
              <a:lnSpc>
                <a:spcPct val="100000"/>
              </a:lnSpc>
              <a:buChar char="•"/>
              <a:tabLst>
                <a:tab pos="226695" algn="l"/>
                <a:tab pos="227329" algn="l"/>
              </a:tabLst>
            </a:pPr>
            <a:r>
              <a:rPr dirty="0" sz="1200">
                <a:latin typeface="Calibri"/>
                <a:cs typeface="Calibri"/>
              </a:rPr>
              <a:t>Brucite </a:t>
            </a:r>
            <a:r>
              <a:rPr dirty="0" sz="1200" spc="-5">
                <a:latin typeface="Calibri"/>
                <a:cs typeface="Calibri"/>
              </a:rPr>
              <a:t>Mg(OH)2, contain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42%.</a:t>
            </a:r>
            <a:endParaRPr sz="1200">
              <a:latin typeface="Calibri"/>
              <a:cs typeface="Calibri"/>
            </a:endParaRPr>
          </a:p>
          <a:p>
            <a:pPr marL="12700" marR="9525">
              <a:lnSpc>
                <a:spcPct val="152500"/>
              </a:lnSpc>
              <a:spcBef>
                <a:spcPts val="1010"/>
              </a:spcBef>
            </a:pPr>
            <a:r>
              <a:rPr dirty="0" sz="1200">
                <a:latin typeface="Calibri"/>
                <a:cs typeface="Calibri"/>
              </a:rPr>
              <a:t>There are </a:t>
            </a:r>
            <a:r>
              <a:rPr dirty="0" sz="1200" spc="-5">
                <a:latin typeface="Calibri"/>
                <a:cs typeface="Calibri"/>
              </a:rPr>
              <a:t>two principal </a:t>
            </a:r>
            <a:r>
              <a:rPr dirty="0" sz="1200">
                <a:latin typeface="Calibri"/>
                <a:cs typeface="Calibri"/>
              </a:rPr>
              <a:t>magnesium </a:t>
            </a:r>
            <a:r>
              <a:rPr dirty="0" sz="1200" spc="-5">
                <a:latin typeface="Calibri"/>
                <a:cs typeface="Calibri"/>
              </a:rPr>
              <a:t>extraction processes: silicothermic process and  electrolytic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process.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lvl="1" marL="469265" indent="-322580">
              <a:lnSpc>
                <a:spcPct val="100000"/>
              </a:lnSpc>
              <a:buAutoNum type="romanUcPeriod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Silicothermic process (Pidgeon process)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52600"/>
              </a:lnSpc>
              <a:spcBef>
                <a:spcPts val="1135"/>
              </a:spcBef>
            </a:pP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process involves </a:t>
            </a:r>
            <a:r>
              <a:rPr dirty="0" sz="1200">
                <a:latin typeface="Calibri"/>
                <a:cs typeface="Calibri"/>
              </a:rPr>
              <a:t>reducing </a:t>
            </a:r>
            <a:r>
              <a:rPr dirty="0" sz="1200" spc="-5">
                <a:latin typeface="Calibri"/>
                <a:cs typeface="Calibri"/>
              </a:rPr>
              <a:t>molten magnesium </a:t>
            </a:r>
            <a:r>
              <a:rPr dirty="0" sz="1200">
                <a:latin typeface="Calibri"/>
                <a:cs typeface="Calibri"/>
              </a:rPr>
              <a:t>oxide </a:t>
            </a:r>
            <a:r>
              <a:rPr dirty="0" sz="1200" spc="-5">
                <a:latin typeface="Calibri"/>
                <a:cs typeface="Calibri"/>
              </a:rPr>
              <a:t>slag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ferrosilicon </a:t>
            </a:r>
            <a:r>
              <a:rPr dirty="0" sz="1200" spc="5">
                <a:latin typeface="Calibri"/>
                <a:cs typeface="Calibri"/>
              </a:rPr>
              <a:t>under </a:t>
            </a:r>
            <a:r>
              <a:rPr dirty="0" sz="1200">
                <a:latin typeface="Calibri"/>
                <a:cs typeface="Calibri"/>
              </a:rPr>
              <a:t>low  gas </a:t>
            </a:r>
            <a:r>
              <a:rPr dirty="0" sz="1200" spc="-5">
                <a:latin typeface="Calibri"/>
                <a:cs typeface="Calibri"/>
              </a:rPr>
              <a:t>pressure </a:t>
            </a:r>
            <a:r>
              <a:rPr dirty="0" sz="1200" spc="-10">
                <a:latin typeface="Calibri"/>
                <a:cs typeface="Calibri"/>
              </a:rPr>
              <a:t>at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temperature of about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1400ºC.</a:t>
            </a:r>
            <a:endParaRPr sz="1200">
              <a:latin typeface="Calibri"/>
              <a:cs typeface="Calibri"/>
            </a:endParaRPr>
          </a:p>
          <a:p>
            <a:pPr marL="12700" marR="8890">
              <a:lnSpc>
                <a:spcPct val="152500"/>
              </a:lnSpc>
              <a:spcBef>
                <a:spcPts val="1010"/>
              </a:spcBef>
            </a:pP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metallic </a:t>
            </a:r>
            <a:r>
              <a:rPr dirty="0" sz="1200">
                <a:latin typeface="Calibri"/>
                <a:cs typeface="Calibri"/>
              </a:rPr>
              <a:t>magnesium, </a:t>
            </a:r>
            <a:r>
              <a:rPr dirty="0" sz="1200" spc="-5">
                <a:latin typeface="Calibri"/>
                <a:cs typeface="Calibri"/>
              </a:rPr>
              <a:t>formed </a:t>
            </a:r>
            <a:r>
              <a:rPr dirty="0" sz="1200">
                <a:latin typeface="Calibri"/>
                <a:cs typeface="Calibri"/>
              </a:rPr>
              <a:t>in the </a:t>
            </a:r>
            <a:r>
              <a:rPr dirty="0" sz="1200" spc="-5">
                <a:latin typeface="Calibri"/>
                <a:cs typeface="Calibri"/>
              </a:rPr>
              <a:t>process, evaporates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then condensates away  </a:t>
            </a:r>
            <a:r>
              <a:rPr dirty="0" sz="1200">
                <a:latin typeface="Calibri"/>
                <a:cs typeface="Calibri"/>
              </a:rPr>
              <a:t>from </a:t>
            </a:r>
            <a:r>
              <a:rPr dirty="0" sz="1200" spc="-5">
                <a:latin typeface="Calibri"/>
                <a:cs typeface="Calibri"/>
              </a:rPr>
              <a:t>the hot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region.</a:t>
            </a:r>
            <a:endParaRPr sz="1200">
              <a:latin typeface="Calibri"/>
              <a:cs typeface="Calibri"/>
            </a:endParaRPr>
          </a:p>
          <a:p>
            <a:pPr marL="12700" marR="776605">
              <a:lnSpc>
                <a:spcPts val="3200"/>
              </a:lnSpc>
              <a:spcBef>
                <a:spcPts val="390"/>
              </a:spcBef>
            </a:pP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condensed magnesium, having purity of 99.95%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then remelt and cast. 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Three Steps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 Pidgeon Process</a:t>
            </a:r>
            <a:endParaRPr sz="1200">
              <a:latin typeface="Calibri"/>
              <a:cs typeface="Calibri"/>
            </a:endParaRPr>
          </a:p>
          <a:p>
            <a:pPr algn="just" lvl="2" marL="469265" marR="6350" indent="-228600">
              <a:lnSpc>
                <a:spcPct val="152500"/>
              </a:lnSpc>
              <a:spcBef>
                <a:spcPts val="605"/>
              </a:spcBef>
              <a:buFont typeface="Calibri"/>
              <a:buAutoNum type="arabicPeriod"/>
              <a:tabLst>
                <a:tab pos="469900" algn="l"/>
              </a:tabLst>
            </a:pPr>
            <a:r>
              <a:rPr dirty="0" sz="1200" spc="-5" b="1" i="1">
                <a:latin typeface="Calibri"/>
                <a:cs typeface="Calibri"/>
              </a:rPr>
              <a:t>Calcination </a:t>
            </a:r>
            <a:r>
              <a:rPr dirty="0" sz="1200" b="1" i="1">
                <a:latin typeface="Calibri"/>
                <a:cs typeface="Calibri"/>
              </a:rPr>
              <a:t>of </a:t>
            </a:r>
            <a:r>
              <a:rPr dirty="0" sz="1200" spc="-5" b="1" i="1">
                <a:latin typeface="Calibri"/>
                <a:cs typeface="Calibri"/>
              </a:rPr>
              <a:t>Dolomite</a:t>
            </a:r>
            <a:r>
              <a:rPr dirty="0" sz="1200" spc="-5">
                <a:latin typeface="Calibri"/>
                <a:cs typeface="Calibri"/>
              </a:rPr>
              <a:t>, </a:t>
            </a:r>
            <a:r>
              <a:rPr dirty="0" sz="120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1300</a:t>
            </a:r>
            <a:r>
              <a:rPr dirty="0" baseline="38194" sz="1200" spc="-7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C, Highly Endothermic Reaction, CO</a:t>
            </a:r>
            <a:r>
              <a:rPr dirty="0" baseline="-10416" sz="1200" spc="-7">
                <a:latin typeface="Calibri"/>
                <a:cs typeface="Calibri"/>
              </a:rPr>
              <a:t>2 </a:t>
            </a:r>
            <a:r>
              <a:rPr dirty="0" sz="1200">
                <a:latin typeface="Calibri"/>
                <a:cs typeface="Calibri"/>
              </a:rPr>
              <a:t>Released  </a:t>
            </a:r>
            <a:r>
              <a:rPr dirty="0" sz="1200" spc="-5">
                <a:latin typeface="Calibri"/>
                <a:cs typeface="Calibri"/>
              </a:rPr>
              <a:t>both </a:t>
            </a:r>
            <a:r>
              <a:rPr dirty="0" sz="1200">
                <a:latin typeface="Calibri"/>
                <a:cs typeface="Calibri"/>
              </a:rPr>
              <a:t>from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reaction, and from </a:t>
            </a:r>
            <a:r>
              <a:rPr dirty="0" sz="1200" spc="-5">
                <a:latin typeface="Calibri"/>
                <a:cs typeface="Calibri"/>
              </a:rPr>
              <a:t>Fuel Burned for Process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Heat.</a:t>
            </a:r>
            <a:endParaRPr sz="12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Calibri"/>
              <a:buAutoNum type="arabicPeriod"/>
            </a:pPr>
            <a:endParaRPr sz="15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tabLst>
                <a:tab pos="1756410" algn="l"/>
              </a:tabLst>
            </a:pPr>
            <a:r>
              <a:rPr dirty="0" sz="1200" spc="-5">
                <a:latin typeface="Calibri"/>
                <a:cs typeface="Calibri"/>
              </a:rPr>
              <a:t>CaMg(CO</a:t>
            </a:r>
            <a:r>
              <a:rPr dirty="0" baseline="-10416" sz="1200" spc="-7">
                <a:latin typeface="Calibri"/>
                <a:cs typeface="Calibri"/>
              </a:rPr>
              <a:t>3</a:t>
            </a:r>
            <a:r>
              <a:rPr dirty="0" sz="1200" spc="-5">
                <a:latin typeface="Calibri"/>
                <a:cs typeface="Calibri"/>
              </a:rPr>
              <a:t>)</a:t>
            </a:r>
            <a:r>
              <a:rPr dirty="0" baseline="-10416" sz="1200" spc="-7">
                <a:latin typeface="Calibri"/>
                <a:cs typeface="Calibri"/>
              </a:rPr>
              <a:t>2	</a:t>
            </a:r>
            <a:r>
              <a:rPr dirty="0" sz="1200" spc="-5">
                <a:latin typeface="Calibri"/>
                <a:cs typeface="Calibri"/>
              </a:rPr>
              <a:t>CaO </a:t>
            </a:r>
            <a:r>
              <a:rPr dirty="0" sz="1200">
                <a:latin typeface="Calibri"/>
                <a:cs typeface="Calibri"/>
              </a:rPr>
              <a:t>+ MgO +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2CO</a:t>
            </a:r>
            <a:r>
              <a:rPr dirty="0" baseline="-10416" sz="1200">
                <a:latin typeface="Calibri"/>
                <a:cs typeface="Calibri"/>
              </a:rPr>
              <a:t>2</a:t>
            </a:r>
            <a:endParaRPr baseline="-10416" sz="1200">
              <a:latin typeface="Calibri"/>
              <a:cs typeface="Calibri"/>
            </a:endParaRPr>
          </a:p>
          <a:p>
            <a:pPr algn="just" lvl="2" marL="469265" marR="9525" indent="-228600">
              <a:lnSpc>
                <a:spcPct val="152500"/>
              </a:lnSpc>
              <a:spcBef>
                <a:spcPts val="994"/>
              </a:spcBef>
              <a:buFont typeface="Calibri"/>
              <a:buAutoNum type="arabicPeriod" startAt="2"/>
              <a:tabLst>
                <a:tab pos="469900" algn="l"/>
              </a:tabLst>
            </a:pPr>
            <a:r>
              <a:rPr dirty="0" sz="1200" spc="-5" b="1" i="1">
                <a:latin typeface="Calibri"/>
                <a:cs typeface="Calibri"/>
              </a:rPr>
              <a:t>Ferrosilicon Alloy Production</a:t>
            </a:r>
            <a:r>
              <a:rPr dirty="0" sz="1200" spc="-5">
                <a:latin typeface="Calibri"/>
                <a:cs typeface="Calibri"/>
              </a:rPr>
              <a:t>, the Ferrosilicon Alloy Production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Electric </a:t>
            </a:r>
            <a:r>
              <a:rPr dirty="0" sz="1200">
                <a:latin typeface="Calibri"/>
                <a:cs typeface="Calibri"/>
              </a:rPr>
              <a:t>Arc  </a:t>
            </a:r>
            <a:r>
              <a:rPr dirty="0" sz="1200" spc="-5">
                <a:latin typeface="Calibri"/>
                <a:cs typeface="Calibri"/>
              </a:rPr>
              <a:t>through Mixture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Hematite, Quartz Sand, and Coal. Extremely Endothermic  </a:t>
            </a:r>
            <a:r>
              <a:rPr dirty="0" sz="1200">
                <a:latin typeface="Calibri"/>
                <a:cs typeface="Calibri"/>
              </a:rPr>
              <a:t>Reaction; Emits </a:t>
            </a:r>
            <a:r>
              <a:rPr dirty="0" sz="1200" spc="-5">
                <a:latin typeface="Calibri"/>
                <a:cs typeface="Calibri"/>
              </a:rPr>
              <a:t>Toxic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97400" y="1794510"/>
            <a:ext cx="196469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09825" y="7715504"/>
            <a:ext cx="409575" cy="45085"/>
          </a:xfrm>
          <a:custGeom>
            <a:avLst/>
            <a:gdLst/>
            <a:ahLst/>
            <a:cxnLst/>
            <a:rect l="l" t="t" r="r" b="b"/>
            <a:pathLst>
              <a:path w="409575" h="45084">
                <a:moveTo>
                  <a:pt x="387095" y="0"/>
                </a:moveTo>
                <a:lnTo>
                  <a:pt x="387095" y="11303"/>
                </a:lnTo>
                <a:lnTo>
                  <a:pt x="0" y="11303"/>
                </a:lnTo>
                <a:lnTo>
                  <a:pt x="0" y="33782"/>
                </a:lnTo>
                <a:lnTo>
                  <a:pt x="387095" y="33782"/>
                </a:lnTo>
                <a:lnTo>
                  <a:pt x="387095" y="45085"/>
                </a:lnTo>
                <a:lnTo>
                  <a:pt x="409575" y="22479"/>
                </a:lnTo>
                <a:lnTo>
                  <a:pt x="38709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09825" y="7715504"/>
            <a:ext cx="409575" cy="45085"/>
          </a:xfrm>
          <a:custGeom>
            <a:avLst/>
            <a:gdLst/>
            <a:ahLst/>
            <a:cxnLst/>
            <a:rect l="l" t="t" r="r" b="b"/>
            <a:pathLst>
              <a:path w="409575" h="45084">
                <a:moveTo>
                  <a:pt x="0" y="11303"/>
                </a:moveTo>
                <a:lnTo>
                  <a:pt x="387095" y="11303"/>
                </a:lnTo>
                <a:lnTo>
                  <a:pt x="387095" y="0"/>
                </a:lnTo>
                <a:lnTo>
                  <a:pt x="409575" y="22479"/>
                </a:lnTo>
                <a:lnTo>
                  <a:pt x="387095" y="45085"/>
                </a:lnTo>
                <a:lnTo>
                  <a:pt x="387095" y="33782"/>
                </a:lnTo>
                <a:lnTo>
                  <a:pt x="0" y="33782"/>
                </a:lnTo>
                <a:lnTo>
                  <a:pt x="0" y="1130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5356"/>
            <a:ext cx="280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Ex.Lec </a:t>
            </a:r>
            <a:r>
              <a:rPr dirty="0" sz="1100">
                <a:latin typeface="Calibri"/>
                <a:cs typeface="Calibri"/>
              </a:rPr>
              <a:t>4 </a:t>
            </a:r>
            <a:r>
              <a:rPr dirty="0" sz="1100" spc="-5">
                <a:latin typeface="Calibri"/>
                <a:cs typeface="Calibri"/>
              </a:rPr>
              <a:t>Extraction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Magnesium </a:t>
            </a:r>
            <a:r>
              <a:rPr dirty="0" sz="1100" spc="-10">
                <a:latin typeface="Calibri"/>
                <a:cs typeface="Calibri"/>
              </a:rPr>
              <a:t>from </a:t>
            </a:r>
            <a:r>
              <a:rPr dirty="0" sz="1100">
                <a:latin typeface="Calibri"/>
                <a:cs typeface="Calibri"/>
              </a:rPr>
              <a:t>ore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oxide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20826" y="435356"/>
            <a:ext cx="10712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Dr. Ahmed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Ameed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94333"/>
            <a:ext cx="5513705" cy="1578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2266950" algn="l"/>
              </a:tabLst>
            </a:pPr>
            <a:r>
              <a:rPr dirty="0" sz="1200" spc="-5">
                <a:latin typeface="Calibri"/>
                <a:cs typeface="Calibri"/>
              </a:rPr>
              <a:t>Fe</a:t>
            </a:r>
            <a:r>
              <a:rPr dirty="0" baseline="-10416" sz="1200" spc="-7">
                <a:latin typeface="Calibri"/>
                <a:cs typeface="Calibri"/>
              </a:rPr>
              <a:t>2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baseline="-10416" sz="1200" spc="-7">
                <a:latin typeface="Calibri"/>
                <a:cs typeface="Calibri"/>
              </a:rPr>
              <a:t>3 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4SiO</a:t>
            </a:r>
            <a:r>
              <a:rPr dirty="0" baseline="-10416" sz="1200" spc="-7">
                <a:latin typeface="Calibri"/>
                <a:cs typeface="Calibri"/>
              </a:rPr>
              <a:t>2</a:t>
            </a:r>
            <a:r>
              <a:rPr dirty="0" baseline="-10416" sz="1200" spc="37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+ 11C	</a:t>
            </a:r>
            <a:r>
              <a:rPr dirty="0" sz="1200" spc="-5">
                <a:latin typeface="Calibri"/>
                <a:cs typeface="Calibri"/>
              </a:rPr>
              <a:t>2(Fe)Si</a:t>
            </a:r>
            <a:r>
              <a:rPr dirty="0" baseline="-10416" sz="1200" spc="-7">
                <a:latin typeface="Calibri"/>
                <a:cs typeface="Calibri"/>
              </a:rPr>
              <a:t>2 </a:t>
            </a:r>
            <a:r>
              <a:rPr dirty="0" sz="1200">
                <a:latin typeface="Calibri"/>
                <a:cs typeface="Calibri"/>
              </a:rPr>
              <a:t>+</a:t>
            </a:r>
            <a:r>
              <a:rPr dirty="0" sz="1200" spc="-9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11CO</a:t>
            </a:r>
            <a:endParaRPr sz="1200">
              <a:latin typeface="Calibri"/>
              <a:cs typeface="Calibri"/>
            </a:endParaRPr>
          </a:p>
          <a:p>
            <a:pPr algn="just" marL="469265" marR="5080" indent="-228600">
              <a:lnSpc>
                <a:spcPct val="152900"/>
              </a:lnSpc>
              <a:spcBef>
                <a:spcPts val="990"/>
              </a:spcBef>
            </a:pPr>
            <a:r>
              <a:rPr dirty="0" sz="1200">
                <a:latin typeface="Calibri"/>
                <a:cs typeface="Calibri"/>
              </a:rPr>
              <a:t>3. </a:t>
            </a:r>
            <a:r>
              <a:rPr dirty="0" sz="1200" spc="-5" b="1" i="1">
                <a:latin typeface="Calibri"/>
                <a:cs typeface="Calibri"/>
              </a:rPr>
              <a:t>Silicothermic Reduction </a:t>
            </a:r>
            <a:r>
              <a:rPr dirty="0" sz="1200" b="1" i="1">
                <a:latin typeface="Calibri"/>
                <a:cs typeface="Calibri"/>
              </a:rPr>
              <a:t>of </a:t>
            </a:r>
            <a:r>
              <a:rPr dirty="0" sz="1200" spc="-5" b="1" i="1">
                <a:latin typeface="Calibri"/>
                <a:cs typeface="Calibri"/>
              </a:rPr>
              <a:t>MgO </a:t>
            </a:r>
            <a:r>
              <a:rPr dirty="0" sz="1200" b="1" i="1">
                <a:latin typeface="Calibri"/>
                <a:cs typeface="Calibri"/>
              </a:rPr>
              <a:t>by Ferrosilicon</a:t>
            </a:r>
            <a:r>
              <a:rPr dirty="0" sz="1200">
                <a:latin typeface="Calibri"/>
                <a:cs typeface="Calibri"/>
              </a:rPr>
              <a:t>, at </a:t>
            </a:r>
            <a:r>
              <a:rPr dirty="0" sz="1200" spc="-5">
                <a:latin typeface="Calibri"/>
                <a:cs typeface="Calibri"/>
              </a:rPr>
              <a:t>~1400</a:t>
            </a:r>
            <a:r>
              <a:rPr dirty="0" baseline="38194" sz="1200" spc="-7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C under Vacuum </a:t>
            </a:r>
            <a:r>
              <a:rPr dirty="0" sz="1200">
                <a:latin typeface="Calibri"/>
                <a:cs typeface="Calibri"/>
              </a:rPr>
              <a:t>for 8-  10 hrs. </a:t>
            </a:r>
            <a:r>
              <a:rPr dirty="0" sz="1200" spc="-5">
                <a:latin typeface="Calibri"/>
                <a:cs typeface="Calibri"/>
              </a:rPr>
              <a:t>Highly Endothermic </a:t>
            </a:r>
            <a:r>
              <a:rPr dirty="0" sz="1200">
                <a:latin typeface="Calibri"/>
                <a:cs typeface="Calibri"/>
              </a:rPr>
              <a:t>Reaction, the ratio of </a:t>
            </a:r>
            <a:r>
              <a:rPr dirty="0" sz="1200" spc="-5">
                <a:latin typeface="Calibri"/>
                <a:cs typeface="Calibri"/>
              </a:rPr>
              <a:t>feed are </a:t>
            </a:r>
            <a:r>
              <a:rPr dirty="0" sz="1200">
                <a:latin typeface="Calibri"/>
                <a:cs typeface="Calibri"/>
              </a:rPr>
              <a:t>6 </a:t>
            </a:r>
            <a:r>
              <a:rPr dirty="0" sz="1200" spc="-5">
                <a:latin typeface="Calibri"/>
                <a:cs typeface="Calibri"/>
              </a:rPr>
              <a:t>calcine dolomite: </a:t>
            </a:r>
            <a:r>
              <a:rPr dirty="0" sz="1200">
                <a:latin typeface="Calibri"/>
                <a:cs typeface="Calibri"/>
              </a:rPr>
              <a:t>1  </a:t>
            </a:r>
            <a:r>
              <a:rPr dirty="0" sz="1200" spc="-5">
                <a:latin typeface="Calibri"/>
                <a:cs typeface="Calibri"/>
              </a:rPr>
              <a:t>ferrosilicon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5">
                <a:latin typeface="Calibri"/>
                <a:cs typeface="Calibri"/>
              </a:rPr>
              <a:t> briquettes.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48510" algn="l"/>
              </a:tabLst>
            </a:pPr>
            <a:r>
              <a:rPr dirty="0" sz="1200">
                <a:latin typeface="Calibri"/>
                <a:cs typeface="Calibri"/>
              </a:rPr>
              <a:t>2MgO + 2CaO +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(Fe)Si	</a:t>
            </a:r>
            <a:r>
              <a:rPr dirty="0" sz="1200">
                <a:latin typeface="Calibri"/>
                <a:cs typeface="Calibri"/>
              </a:rPr>
              <a:t>2Mg(g) + </a:t>
            </a:r>
            <a:r>
              <a:rPr dirty="0" sz="1200" spc="-10">
                <a:latin typeface="Calibri"/>
                <a:cs typeface="Calibri"/>
              </a:rPr>
              <a:t>Ca</a:t>
            </a:r>
            <a:r>
              <a:rPr dirty="0" baseline="-10416" sz="1200" spc="-15">
                <a:latin typeface="Calibri"/>
                <a:cs typeface="Calibri"/>
              </a:rPr>
              <a:t>2</a:t>
            </a:r>
            <a:r>
              <a:rPr dirty="0" sz="1200" spc="-10">
                <a:latin typeface="Calibri"/>
                <a:cs typeface="Calibri"/>
              </a:rPr>
              <a:t>SiO</a:t>
            </a:r>
            <a:r>
              <a:rPr dirty="0" baseline="-10416" sz="1200" spc="-15">
                <a:latin typeface="Calibri"/>
                <a:cs typeface="Calibri"/>
              </a:rPr>
              <a:t>4</a:t>
            </a:r>
            <a:r>
              <a:rPr dirty="0" sz="1200" spc="-10">
                <a:latin typeface="Calibri"/>
                <a:cs typeface="Calibri"/>
              </a:rPr>
              <a:t>(s) </a:t>
            </a:r>
            <a:r>
              <a:rPr dirty="0" sz="1200">
                <a:latin typeface="Calibri"/>
                <a:cs typeface="Calibri"/>
              </a:rPr>
              <a:t>+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5899784"/>
            <a:ext cx="3094990" cy="30219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906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dirty="0" sz="1400" spc="-5" b="1">
                <a:latin typeface="Calibri"/>
                <a:cs typeface="Calibri"/>
              </a:rPr>
              <a:t>II.	Dow Process (Electrolysis)</a:t>
            </a:r>
            <a:endParaRPr sz="1400">
              <a:latin typeface="Calibri"/>
              <a:cs typeface="Calibri"/>
            </a:endParaRPr>
          </a:p>
          <a:p>
            <a:pPr algn="just" marL="12700" marR="5080" indent="227965">
              <a:lnSpc>
                <a:spcPct val="152800"/>
              </a:lnSpc>
              <a:spcBef>
                <a:spcPts val="1130"/>
              </a:spcBef>
            </a:pPr>
            <a:r>
              <a:rPr dirty="0" sz="1200">
                <a:latin typeface="Calibri"/>
                <a:cs typeface="Calibri"/>
              </a:rPr>
              <a:t>The Dow </a:t>
            </a:r>
            <a:r>
              <a:rPr dirty="0" sz="1200" spc="-5">
                <a:latin typeface="Calibri"/>
                <a:cs typeface="Calibri"/>
              </a:rPr>
              <a:t>Process </a:t>
            </a:r>
            <a:r>
              <a:rPr dirty="0" sz="1200">
                <a:latin typeface="Calibri"/>
                <a:cs typeface="Calibri"/>
              </a:rPr>
              <a:t>is generally </a:t>
            </a:r>
            <a:r>
              <a:rPr dirty="0" sz="1200" spc="-5">
                <a:latin typeface="Calibri"/>
                <a:cs typeface="Calibri"/>
              </a:rPr>
              <a:t>applied </a:t>
            </a:r>
            <a:r>
              <a:rPr dirty="0" sz="1200">
                <a:latin typeface="Calibri"/>
                <a:cs typeface="Calibri"/>
              </a:rPr>
              <a:t>for  </a:t>
            </a:r>
            <a:r>
              <a:rPr dirty="0" sz="1200" spc="-5">
                <a:latin typeface="Calibri"/>
                <a:cs typeface="Calibri"/>
              </a:rPr>
              <a:t>extraction of Magnesium </a:t>
            </a:r>
            <a:r>
              <a:rPr dirty="0" sz="1200">
                <a:latin typeface="Calibri"/>
                <a:cs typeface="Calibri"/>
              </a:rPr>
              <a:t>from </a:t>
            </a:r>
            <a:r>
              <a:rPr dirty="0" sz="1200" spc="-5">
                <a:latin typeface="Calibri"/>
                <a:cs typeface="Calibri"/>
              </a:rPr>
              <a:t>Sea water.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this  process </a:t>
            </a:r>
            <a:r>
              <a:rPr dirty="0" sz="1200">
                <a:latin typeface="Calibri"/>
                <a:cs typeface="Calibri"/>
              </a:rPr>
              <a:t>first </a:t>
            </a:r>
            <a:r>
              <a:rPr dirty="0" sz="1200" spc="-5">
                <a:latin typeface="Calibri"/>
                <a:cs typeface="Calibri"/>
              </a:rPr>
              <a:t>we add lime </a:t>
            </a:r>
            <a:r>
              <a:rPr dirty="0" sz="1200">
                <a:latin typeface="Calibri"/>
                <a:cs typeface="Calibri"/>
              </a:rPr>
              <a:t>for </a:t>
            </a:r>
            <a:r>
              <a:rPr dirty="0" sz="1200" spc="-5">
                <a:latin typeface="Calibri"/>
                <a:cs typeface="Calibri"/>
              </a:rPr>
              <a:t>thickening then mix  with 10%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HCl.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52500"/>
              </a:lnSpc>
              <a:spcBef>
                <a:spcPts val="994"/>
              </a:spcBef>
            </a:pP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electrolytic cell consists of </a:t>
            </a:r>
            <a:r>
              <a:rPr dirty="0" sz="1200">
                <a:latin typeface="Calibri"/>
                <a:cs typeface="Calibri"/>
              </a:rPr>
              <a:t>a brick-lined  vessel, divided </a:t>
            </a:r>
            <a:r>
              <a:rPr dirty="0" sz="1200" spc="-5">
                <a:latin typeface="Calibri"/>
                <a:cs typeface="Calibri"/>
              </a:rPr>
              <a:t>into </a:t>
            </a:r>
            <a:r>
              <a:rPr dirty="0" sz="1200">
                <a:latin typeface="Calibri"/>
                <a:cs typeface="Calibri"/>
              </a:rPr>
              <a:t>anode </a:t>
            </a:r>
            <a:r>
              <a:rPr dirty="0" sz="1200" spc="-5">
                <a:latin typeface="Calibri"/>
                <a:cs typeface="Calibri"/>
              </a:rPr>
              <a:t>and cathode  compartments </a:t>
            </a:r>
            <a:r>
              <a:rPr dirty="0" sz="1200">
                <a:latin typeface="Calibri"/>
                <a:cs typeface="Calibri"/>
              </a:rPr>
              <a:t>by a </a:t>
            </a:r>
            <a:r>
              <a:rPr dirty="0" sz="1200" spc="-5">
                <a:latin typeface="Calibri"/>
                <a:cs typeface="Calibri"/>
              </a:rPr>
              <a:t>semi-wall. </a:t>
            </a:r>
            <a:r>
              <a:rPr dirty="0" sz="1200">
                <a:latin typeface="Calibri"/>
                <a:cs typeface="Calibri"/>
              </a:rPr>
              <a:t>Air- or </a:t>
            </a:r>
            <a:r>
              <a:rPr dirty="0" sz="1200" spc="-5">
                <a:latin typeface="Calibri"/>
                <a:cs typeface="Calibri"/>
              </a:rPr>
              <a:t>water-  cooled Graphite plate anode and steel cathode 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submerged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electrolyte composed</a:t>
            </a:r>
            <a:r>
              <a:rPr dirty="0" sz="1200" spc="2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17420" y="2766246"/>
            <a:ext cx="4642811" cy="24704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05125" y="1002030"/>
            <a:ext cx="409575" cy="45085"/>
          </a:xfrm>
          <a:custGeom>
            <a:avLst/>
            <a:gdLst/>
            <a:ahLst/>
            <a:cxnLst/>
            <a:rect l="l" t="t" r="r" b="b"/>
            <a:pathLst>
              <a:path w="409575" h="45084">
                <a:moveTo>
                  <a:pt x="387096" y="0"/>
                </a:moveTo>
                <a:lnTo>
                  <a:pt x="387096" y="11302"/>
                </a:lnTo>
                <a:lnTo>
                  <a:pt x="0" y="11302"/>
                </a:lnTo>
                <a:lnTo>
                  <a:pt x="0" y="33781"/>
                </a:lnTo>
                <a:lnTo>
                  <a:pt x="387096" y="33781"/>
                </a:lnTo>
                <a:lnTo>
                  <a:pt x="387096" y="45085"/>
                </a:lnTo>
                <a:lnTo>
                  <a:pt x="409575" y="22478"/>
                </a:lnTo>
                <a:lnTo>
                  <a:pt x="38709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05125" y="1002030"/>
            <a:ext cx="409575" cy="45085"/>
          </a:xfrm>
          <a:custGeom>
            <a:avLst/>
            <a:gdLst/>
            <a:ahLst/>
            <a:cxnLst/>
            <a:rect l="l" t="t" r="r" b="b"/>
            <a:pathLst>
              <a:path w="409575" h="45084">
                <a:moveTo>
                  <a:pt x="0" y="11302"/>
                </a:moveTo>
                <a:lnTo>
                  <a:pt x="387096" y="11302"/>
                </a:lnTo>
                <a:lnTo>
                  <a:pt x="387096" y="0"/>
                </a:lnTo>
                <a:lnTo>
                  <a:pt x="409575" y="22478"/>
                </a:lnTo>
                <a:lnTo>
                  <a:pt x="387096" y="45085"/>
                </a:lnTo>
                <a:lnTo>
                  <a:pt x="387096" y="33781"/>
                </a:lnTo>
                <a:lnTo>
                  <a:pt x="0" y="33781"/>
                </a:lnTo>
                <a:lnTo>
                  <a:pt x="0" y="1130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24150" y="2372232"/>
            <a:ext cx="409575" cy="45085"/>
          </a:xfrm>
          <a:custGeom>
            <a:avLst/>
            <a:gdLst/>
            <a:ahLst/>
            <a:cxnLst/>
            <a:rect l="l" t="t" r="r" b="b"/>
            <a:pathLst>
              <a:path w="409575" h="45085">
                <a:moveTo>
                  <a:pt x="387095" y="0"/>
                </a:moveTo>
                <a:lnTo>
                  <a:pt x="387095" y="11302"/>
                </a:lnTo>
                <a:lnTo>
                  <a:pt x="0" y="11302"/>
                </a:lnTo>
                <a:lnTo>
                  <a:pt x="0" y="33782"/>
                </a:lnTo>
                <a:lnTo>
                  <a:pt x="387095" y="33782"/>
                </a:lnTo>
                <a:lnTo>
                  <a:pt x="387095" y="45085"/>
                </a:lnTo>
                <a:lnTo>
                  <a:pt x="409575" y="22606"/>
                </a:lnTo>
                <a:lnTo>
                  <a:pt x="38709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24150" y="2372232"/>
            <a:ext cx="409575" cy="45085"/>
          </a:xfrm>
          <a:custGeom>
            <a:avLst/>
            <a:gdLst/>
            <a:ahLst/>
            <a:cxnLst/>
            <a:rect l="l" t="t" r="r" b="b"/>
            <a:pathLst>
              <a:path w="409575" h="45085">
                <a:moveTo>
                  <a:pt x="0" y="11302"/>
                </a:moveTo>
                <a:lnTo>
                  <a:pt x="387095" y="11302"/>
                </a:lnTo>
                <a:lnTo>
                  <a:pt x="387095" y="0"/>
                </a:lnTo>
                <a:lnTo>
                  <a:pt x="409575" y="22606"/>
                </a:lnTo>
                <a:lnTo>
                  <a:pt x="387095" y="45085"/>
                </a:lnTo>
                <a:lnTo>
                  <a:pt x="387095" y="33782"/>
                </a:lnTo>
                <a:lnTo>
                  <a:pt x="0" y="33782"/>
                </a:lnTo>
                <a:lnTo>
                  <a:pt x="0" y="1130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24350" y="5915025"/>
            <a:ext cx="2133600" cy="3314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5356"/>
            <a:ext cx="5513705" cy="32816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2455" algn="l"/>
              </a:tabLst>
            </a:pPr>
            <a:r>
              <a:rPr dirty="0" sz="1100" spc="-5">
                <a:latin typeface="Calibri"/>
                <a:cs typeface="Calibri"/>
              </a:rPr>
              <a:t>Ex.Lec </a:t>
            </a:r>
            <a:r>
              <a:rPr dirty="0" sz="1100">
                <a:latin typeface="Calibri"/>
                <a:cs typeface="Calibri"/>
              </a:rPr>
              <a:t>4 </a:t>
            </a:r>
            <a:r>
              <a:rPr dirty="0" sz="1100" spc="-5">
                <a:latin typeface="Calibri"/>
                <a:cs typeface="Calibri"/>
              </a:rPr>
              <a:t>Extraction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Magnesium </a:t>
            </a:r>
            <a:r>
              <a:rPr dirty="0" sz="1100" spc="-10">
                <a:latin typeface="Calibri"/>
                <a:cs typeface="Calibri"/>
              </a:rPr>
              <a:t>from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oxide	</a:t>
            </a:r>
            <a:r>
              <a:rPr dirty="0" sz="1100">
                <a:latin typeface="Calibri"/>
                <a:cs typeface="Calibri"/>
              </a:rPr>
              <a:t>Dr. Ahmed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Ameed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52500"/>
              </a:lnSpc>
            </a:pPr>
            <a:r>
              <a:rPr dirty="0" sz="1200">
                <a:latin typeface="Calibri"/>
                <a:cs typeface="Calibri"/>
              </a:rPr>
              <a:t>alkaline </a:t>
            </a:r>
            <a:r>
              <a:rPr dirty="0" sz="1200" spc="-5">
                <a:latin typeface="Calibri"/>
                <a:cs typeface="Calibri"/>
              </a:rPr>
              <a:t>chlorides with addition of magnesium chloride.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operating temperature </a:t>
            </a:r>
            <a:r>
              <a:rPr dirty="0" sz="1200">
                <a:latin typeface="Calibri"/>
                <a:cs typeface="Calibri"/>
              </a:rPr>
              <a:t>is  680°C to </a:t>
            </a:r>
            <a:r>
              <a:rPr dirty="0" sz="1200" spc="-5">
                <a:latin typeface="Calibri"/>
                <a:cs typeface="Calibri"/>
              </a:rPr>
              <a:t>750°C. Magnesium chloride decomposes </a:t>
            </a:r>
            <a:r>
              <a:rPr dirty="0" sz="1200">
                <a:latin typeface="Calibri"/>
                <a:cs typeface="Calibri"/>
              </a:rPr>
              <a:t>in the </a:t>
            </a:r>
            <a:r>
              <a:rPr dirty="0" sz="1200" spc="-5">
                <a:latin typeface="Calibri"/>
                <a:cs typeface="Calibri"/>
              </a:rPr>
              <a:t>electrolytic cell according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the  </a:t>
            </a:r>
            <a:r>
              <a:rPr dirty="0" sz="1200">
                <a:latin typeface="Calibri"/>
                <a:cs typeface="Calibri"/>
              </a:rPr>
              <a:t>reaction: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MgCl</a:t>
            </a:r>
            <a:r>
              <a:rPr dirty="0" baseline="-10416" sz="1200" spc="-7">
                <a:latin typeface="Calibri"/>
                <a:cs typeface="Calibri"/>
              </a:rPr>
              <a:t>2</a:t>
            </a:r>
            <a:r>
              <a:rPr dirty="0" sz="1200" spc="-5">
                <a:latin typeface="Calibri"/>
                <a:cs typeface="Calibri"/>
              </a:rPr>
              <a:t>→ </a:t>
            </a:r>
            <a:r>
              <a:rPr dirty="0" sz="1200">
                <a:latin typeface="Calibri"/>
                <a:cs typeface="Calibri"/>
              </a:rPr>
              <a:t>Mg + </a:t>
            </a:r>
            <a:r>
              <a:rPr dirty="0" sz="1200" spc="-5">
                <a:latin typeface="Calibri"/>
                <a:cs typeface="Calibri"/>
              </a:rPr>
              <a:t>Cl</a:t>
            </a:r>
            <a:r>
              <a:rPr dirty="0" baseline="-10416" sz="1200" spc="-7">
                <a:latin typeface="Calibri"/>
                <a:cs typeface="Calibri"/>
              </a:rPr>
              <a:t>2</a:t>
            </a:r>
            <a:r>
              <a:rPr dirty="0" baseline="-10416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(g)</a:t>
            </a:r>
            <a:endParaRPr sz="1200">
              <a:latin typeface="Calibri"/>
              <a:cs typeface="Calibri"/>
            </a:endParaRPr>
          </a:p>
          <a:p>
            <a:pPr algn="just" marL="12700" marR="6985">
              <a:lnSpc>
                <a:spcPct val="152600"/>
              </a:lnSpc>
              <a:spcBef>
                <a:spcPts val="994"/>
              </a:spcBef>
            </a:pPr>
            <a:r>
              <a:rPr dirty="0" sz="1200">
                <a:latin typeface="Calibri"/>
                <a:cs typeface="Calibri"/>
              </a:rPr>
              <a:t>Metallic </a:t>
            </a:r>
            <a:r>
              <a:rPr dirty="0" sz="1200" spc="-5">
                <a:latin typeface="Calibri"/>
                <a:cs typeface="Calibri"/>
              </a:rPr>
              <a:t>magnesium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formed </a:t>
            </a:r>
            <a:r>
              <a:rPr dirty="0" sz="1200" spc="-1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the cathode. </a:t>
            </a:r>
            <a:r>
              <a:rPr dirty="0" sz="1200">
                <a:latin typeface="Calibri"/>
                <a:cs typeface="Calibri"/>
              </a:rPr>
              <a:t>It floats up </a:t>
            </a:r>
            <a:r>
              <a:rPr dirty="0" sz="1200" spc="-5">
                <a:latin typeface="Calibri"/>
                <a:cs typeface="Calibri"/>
              </a:rPr>
              <a:t>(it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lighter than electrolyte)  </a:t>
            </a:r>
            <a:r>
              <a:rPr dirty="0" sz="1200">
                <a:latin typeface="Calibri"/>
                <a:cs typeface="Calibri"/>
              </a:rPr>
              <a:t>collecting </a:t>
            </a:r>
            <a:r>
              <a:rPr dirty="0" sz="1200" spc="-1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the cathode compartment. Chlorine, which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by-product of the process, </a:t>
            </a:r>
            <a:r>
              <a:rPr dirty="0" sz="1200">
                <a:latin typeface="Calibri"/>
                <a:cs typeface="Calibri"/>
              </a:rPr>
              <a:t>is  </a:t>
            </a:r>
            <a:r>
              <a:rPr dirty="0" sz="1200" spc="-5">
                <a:latin typeface="Calibri"/>
                <a:cs typeface="Calibri"/>
              </a:rPr>
              <a:t>collected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the anode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compartment.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52500"/>
              </a:lnSpc>
              <a:spcBef>
                <a:spcPts val="1010"/>
              </a:spcBef>
            </a:pP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this method CaCl</a:t>
            </a:r>
            <a:r>
              <a:rPr dirty="0" baseline="-10416" sz="1200" spc="-7">
                <a:latin typeface="Calibri"/>
                <a:cs typeface="Calibri"/>
              </a:rPr>
              <a:t>2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NaCl are </a:t>
            </a:r>
            <a:r>
              <a:rPr dirty="0" sz="1200" spc="-5">
                <a:latin typeface="Calibri"/>
                <a:cs typeface="Calibri"/>
              </a:rPr>
              <a:t>added to anhydrous </a:t>
            </a:r>
            <a:r>
              <a:rPr dirty="0" sz="1200">
                <a:latin typeface="Calibri"/>
                <a:cs typeface="Calibri"/>
              </a:rPr>
              <a:t>MgCl</a:t>
            </a:r>
            <a:r>
              <a:rPr dirty="0" baseline="-10416" sz="1200">
                <a:latin typeface="Calibri"/>
                <a:cs typeface="Calibri"/>
              </a:rPr>
              <a:t>2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decrease </a:t>
            </a:r>
            <a:r>
              <a:rPr dirty="0" sz="1200">
                <a:latin typeface="Calibri"/>
                <a:cs typeface="Calibri"/>
              </a:rPr>
              <a:t>its </a:t>
            </a:r>
            <a:r>
              <a:rPr dirty="0" sz="1200" spc="-5">
                <a:latin typeface="Calibri"/>
                <a:cs typeface="Calibri"/>
              </a:rPr>
              <a:t>melting  point.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30423" y="7831073"/>
            <a:ext cx="582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Dow</a:t>
            </a:r>
            <a:r>
              <a:rPr dirty="0" sz="1200" spc="-6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Cell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3933825"/>
            <a:ext cx="5286118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Fcebook</dc:creator>
  <dcterms:created xsi:type="dcterms:W3CDTF">2018-11-09T12:39:13Z</dcterms:created>
  <dcterms:modified xsi:type="dcterms:W3CDTF">2018-11-09T12:39:13Z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2014-04-08T00:00:00Z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2018-11-09T00:00:00Z</vt:filetime>
  </property>
</Properties>
</file>